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85" r:id="rId2"/>
    <p:sldId id="388" r:id="rId3"/>
    <p:sldId id="387" r:id="rId4"/>
    <p:sldId id="386" r:id="rId5"/>
    <p:sldId id="312" r:id="rId6"/>
    <p:sldId id="348" r:id="rId7"/>
    <p:sldId id="381" r:id="rId8"/>
    <p:sldId id="382" r:id="rId9"/>
    <p:sldId id="321" r:id="rId10"/>
    <p:sldId id="383" r:id="rId11"/>
    <p:sldId id="323" r:id="rId12"/>
    <p:sldId id="384" r:id="rId13"/>
    <p:sldId id="324" r:id="rId14"/>
    <p:sldId id="325" r:id="rId15"/>
    <p:sldId id="326" r:id="rId16"/>
    <p:sldId id="346" r:id="rId17"/>
    <p:sldId id="329" r:id="rId18"/>
    <p:sldId id="330" r:id="rId19"/>
    <p:sldId id="327" r:id="rId20"/>
    <p:sldId id="328" r:id="rId21"/>
    <p:sldId id="314" r:id="rId22"/>
    <p:sldId id="363" r:id="rId23"/>
    <p:sldId id="322" r:id="rId24"/>
    <p:sldId id="364" r:id="rId25"/>
    <p:sldId id="365" r:id="rId26"/>
    <p:sldId id="311" r:id="rId27"/>
    <p:sldId id="349" r:id="rId28"/>
    <p:sldId id="374" r:id="rId29"/>
    <p:sldId id="371" r:id="rId30"/>
    <p:sldId id="367" r:id="rId31"/>
    <p:sldId id="362" r:id="rId32"/>
    <p:sldId id="379" r:id="rId33"/>
    <p:sldId id="375" r:id="rId34"/>
    <p:sldId id="377" r:id="rId35"/>
    <p:sldId id="378" r:id="rId36"/>
    <p:sldId id="370" r:id="rId37"/>
    <p:sldId id="36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 Clegg" initials="SC" lastIdx="1" clrIdx="0">
    <p:extLst>
      <p:ext uri="{19B8F6BF-5375-455C-9EA6-DF929625EA0E}">
        <p15:presenceInfo xmlns:p15="http://schemas.microsoft.com/office/powerpoint/2012/main" userId="18c0b32375a5250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4D4B"/>
    <a:srgbClr val="463B37"/>
    <a:srgbClr val="242017"/>
    <a:srgbClr val="38322C"/>
    <a:srgbClr val="514746"/>
    <a:srgbClr val="191810"/>
    <a:srgbClr val="352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6469" autoAdjust="0"/>
  </p:normalViewPr>
  <p:slideViewPr>
    <p:cSldViewPr snapToGrid="0">
      <p:cViewPr varScale="1">
        <p:scale>
          <a:sx n="103" d="100"/>
          <a:sy n="103" d="100"/>
        </p:scale>
        <p:origin x="15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373D1-A6B6-4A33-8FEE-5D30D33DEFF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CBCB5-B9E0-4E82-AAE0-788A8FA0D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6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CBCB5-B9E0-4E82-AAE0-788A8FA0DE4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865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CBCB5-B9E0-4E82-AAE0-788A8FA0DE4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83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92A5-EB60-413A-BDD8-8595FEC3B0D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FDB-1B3A-4C73-97D4-A3567E08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473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92A5-EB60-413A-BDD8-8595FEC3B0D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FDB-1B3A-4C73-97D4-A3567E08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35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92A5-EB60-413A-BDD8-8595FEC3B0D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FDB-1B3A-4C73-97D4-A3567E08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92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92A5-EB60-413A-BDD8-8595FEC3B0D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FDB-1B3A-4C73-97D4-A3567E08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1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92A5-EB60-413A-BDD8-8595FEC3B0D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FDB-1B3A-4C73-97D4-A3567E08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85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92A5-EB60-413A-BDD8-8595FEC3B0D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FDB-1B3A-4C73-97D4-A3567E08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49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92A5-EB60-413A-BDD8-8595FEC3B0D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FDB-1B3A-4C73-97D4-A3567E08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8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92A5-EB60-413A-BDD8-8595FEC3B0D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FDB-1B3A-4C73-97D4-A3567E08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78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92A5-EB60-413A-BDD8-8595FEC3B0D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FDB-1B3A-4C73-97D4-A3567E08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328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92A5-EB60-413A-BDD8-8595FEC3B0D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FDB-1B3A-4C73-97D4-A3567E08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00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92A5-EB60-413A-BDD8-8595FEC3B0D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FDB-1B3A-4C73-97D4-A3567E08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171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492A5-EB60-413A-BDD8-8595FEC3B0D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A4FDB-1B3A-4C73-97D4-A3567E08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87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9954"/>
          <a:stretch/>
        </p:blipFill>
        <p:spPr>
          <a:xfrm>
            <a:off x="0" y="0"/>
            <a:ext cx="12192000" cy="6876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551" y="235954"/>
            <a:ext cx="5156718" cy="70789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Smart Metering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7894" y="1156995"/>
            <a:ext cx="2609462" cy="429209"/>
          </a:xfrm>
        </p:spPr>
        <p:txBody>
          <a:bodyPr/>
          <a:lstStyle/>
          <a:p>
            <a:r>
              <a:rPr lang="en-GB" dirty="0" smtClean="0"/>
              <a:t>Single-channel</a:t>
            </a:r>
            <a:endParaRPr lang="en-GB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75453" y="1799348"/>
            <a:ext cx="2609462" cy="42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Or multi-channel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 rot="20003080">
            <a:off x="535018" y="1981760"/>
            <a:ext cx="11463248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RUBBISH</a:t>
            </a:r>
            <a:endParaRPr lang="en-US" sz="199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626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Early big changes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50% of the whole bar’s consumption was going into the cellar</a:t>
            </a:r>
          </a:p>
          <a:p>
            <a:r>
              <a:rPr lang="en-GB" dirty="0" smtClean="0"/>
              <a:t>Not a surprise when investigated</a:t>
            </a:r>
          </a:p>
          <a:p>
            <a:pPr lvl="1"/>
            <a:r>
              <a:rPr lang="en-GB" dirty="0" smtClean="0"/>
              <a:t>The Chillers &amp; Ice machine were pumping hot air into the cellar</a:t>
            </a:r>
            <a:br>
              <a:rPr lang="en-GB" dirty="0" smtClean="0"/>
            </a:br>
            <a:r>
              <a:rPr lang="en-GB" dirty="0" smtClean="0"/>
              <a:t>Which was then being cooled again by the cellar chiller (set to 12’C)</a:t>
            </a:r>
          </a:p>
          <a:p>
            <a:r>
              <a:rPr lang="en-GB" dirty="0" smtClean="0"/>
              <a:t>So EASY ANSWER</a:t>
            </a:r>
          </a:p>
          <a:p>
            <a:pPr lvl="1"/>
            <a:r>
              <a:rPr lang="en-GB" dirty="0" smtClean="0"/>
              <a:t>Separate the heat generators from Chilled area</a:t>
            </a:r>
          </a:p>
          <a:p>
            <a:pPr lvl="1"/>
            <a:r>
              <a:rPr lang="en-GB" dirty="0" smtClean="0"/>
              <a:t>Moved the Ice machine &amp; Python to one end</a:t>
            </a:r>
          </a:p>
          <a:p>
            <a:pPr lvl="1"/>
            <a:r>
              <a:rPr lang="en-GB" dirty="0" smtClean="0"/>
              <a:t>Moved the cellar chiller to the other end</a:t>
            </a:r>
          </a:p>
          <a:p>
            <a:pPr lvl="1"/>
            <a:r>
              <a:rPr lang="en-GB" dirty="0" smtClean="0"/>
              <a:t>Install a curtain to separate the two halves</a:t>
            </a:r>
          </a:p>
          <a:p>
            <a:r>
              <a:rPr lang="en-GB" dirty="0" smtClean="0"/>
              <a:t>Put lights on automatic</a:t>
            </a:r>
          </a:p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SAVING – OVER 50kWh / day</a:t>
            </a:r>
          </a:p>
        </p:txBody>
      </p:sp>
    </p:spTree>
    <p:extLst>
      <p:ext uri="{BB962C8B-B14F-4D97-AF65-F5344CB8AC3E}">
        <p14:creationId xmlns:p14="http://schemas.microsoft.com/office/powerpoint/2010/main" val="115331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Cellar Lights</a:t>
            </a:r>
            <a:br>
              <a:rPr lang="en-GB" dirty="0"/>
            </a:br>
            <a:r>
              <a:rPr lang="en-GB" sz="2400" dirty="0"/>
              <a:t>An </a:t>
            </a:r>
            <a:r>
              <a:rPr lang="en-GB" sz="2400" dirty="0" smtClean="0"/>
              <a:t>example small but important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8780"/>
            <a:ext cx="10515600" cy="4085027"/>
          </a:xfrm>
        </p:spPr>
      </p:pic>
      <p:sp>
        <p:nvSpPr>
          <p:cNvPr id="3" name="TextBox 2"/>
          <p:cNvSpPr txBox="1"/>
          <p:nvPr/>
        </p:nvSpPr>
        <p:spPr>
          <a:xfrm>
            <a:off x="6512767" y="653143"/>
            <a:ext cx="32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Blue is March</a:t>
            </a:r>
          </a:p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Orange is April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958780"/>
            <a:ext cx="2117035" cy="62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40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018" y="1"/>
            <a:ext cx="9138982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506" y="2108718"/>
            <a:ext cx="20434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A little bit of knowledge and effort can produce dramatic results.</a:t>
            </a:r>
          </a:p>
          <a:p>
            <a:endParaRPr lang="en-GB" dirty="0" smtClean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Plastic curtain separates the heat generators from the beer cooler.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0506" y="365125"/>
            <a:ext cx="2183363" cy="1325563"/>
          </a:xfrm>
        </p:spPr>
        <p:txBody>
          <a:bodyPr>
            <a:normAutofit/>
          </a:bodyPr>
          <a:lstStyle/>
          <a:p>
            <a:r>
              <a:rPr lang="en-GB" dirty="0" smtClean="0"/>
              <a:t>Smallish Changes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35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Pass through (plate heater)</a:t>
            </a:r>
            <a:br>
              <a:rPr lang="en-GB" dirty="0"/>
            </a:br>
            <a:r>
              <a:rPr lang="en-GB" sz="2800" dirty="0"/>
              <a:t>Another </a:t>
            </a:r>
            <a:r>
              <a:rPr lang="en-GB" sz="2800" dirty="0" smtClean="0"/>
              <a:t>example BUT MASSIVE saving</a:t>
            </a:r>
            <a:endParaRPr lang="en-GB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4238"/>
            <a:ext cx="10515600" cy="4054112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6679478" y="1027906"/>
            <a:ext cx="766351" cy="2349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39316" y="658574"/>
            <a:ext cx="484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Was left on all day and only switched off at night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341567" y="1815577"/>
            <a:ext cx="895739" cy="1804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09519" y="1439784"/>
            <a:ext cx="331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Off afternoons weekdays only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" y="1958780"/>
            <a:ext cx="2117035" cy="62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32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Coffee Machine !!</a:t>
            </a:r>
            <a:br>
              <a:rPr lang="en-GB" dirty="0"/>
            </a:br>
            <a:r>
              <a:rPr lang="en-GB" sz="2000" dirty="0"/>
              <a:t>Even better 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1483"/>
            <a:ext cx="10515600" cy="4059621"/>
          </a:xfrm>
        </p:spPr>
      </p:pic>
      <p:sp>
        <p:nvSpPr>
          <p:cNvPr id="5" name="Rectangle 4"/>
          <p:cNvSpPr/>
          <p:nvPr/>
        </p:nvSpPr>
        <p:spPr>
          <a:xfrm>
            <a:off x="838200" y="1958780"/>
            <a:ext cx="2117035" cy="62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81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this thing insulated at all?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799" y="1649053"/>
            <a:ext cx="8332237" cy="48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Gov</a:t>
            </a:r>
            <a:r>
              <a:rPr lang="en-GB" dirty="0"/>
              <a:t> Should Look at!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51645" cy="4351338"/>
          </a:xfrm>
        </p:spPr>
        <p:txBody>
          <a:bodyPr/>
          <a:lstStyle/>
          <a:p>
            <a:r>
              <a:rPr lang="en-GB" dirty="0"/>
              <a:t>Insulation of equipment</a:t>
            </a:r>
          </a:p>
          <a:p>
            <a:r>
              <a:rPr lang="en-GB" dirty="0"/>
              <a:t>Fridges, freezers (done with the </a:t>
            </a:r>
            <a:r>
              <a:rPr lang="en-GB" dirty="0" smtClean="0"/>
              <a:t>A-G)</a:t>
            </a:r>
            <a:endParaRPr lang="en-GB" dirty="0"/>
          </a:p>
          <a:p>
            <a:r>
              <a:rPr lang="en-GB" dirty="0" smtClean="0"/>
              <a:t>Why not</a:t>
            </a:r>
          </a:p>
          <a:p>
            <a:pPr lvl="1"/>
            <a:r>
              <a:rPr lang="en-GB" dirty="0" smtClean="0"/>
              <a:t>Coffee machines</a:t>
            </a:r>
          </a:p>
          <a:p>
            <a:pPr lvl="1"/>
            <a:r>
              <a:rPr lang="en-GB" dirty="0" smtClean="0"/>
              <a:t>Ovens</a:t>
            </a:r>
          </a:p>
          <a:p>
            <a:pPr lvl="1"/>
            <a:r>
              <a:rPr lang="en-GB" dirty="0" smtClean="0"/>
              <a:t>Pass</a:t>
            </a:r>
          </a:p>
          <a:p>
            <a:pPr lvl="1"/>
            <a:r>
              <a:rPr lang="en-GB" dirty="0" smtClean="0"/>
              <a:t>Plate warmers etc.</a:t>
            </a:r>
            <a:endParaRPr lang="en-GB" dirty="0"/>
          </a:p>
          <a:p>
            <a:endParaRPr lang="en-GB" dirty="0"/>
          </a:p>
        </p:txBody>
      </p:sp>
      <p:pic>
        <p:nvPicPr>
          <p:cNvPr id="4098" name="Picture 2" descr="http://www.ethicalconsumer.org/Portals/0/Images/reports/Sedbu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652" y="1690688"/>
            <a:ext cx="381000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68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Coffee Machine</a:t>
            </a:r>
            <a:br>
              <a:rPr lang="en-GB" dirty="0"/>
            </a:br>
            <a:r>
              <a:rPr lang="en-GB" sz="1800" dirty="0"/>
              <a:t>Before they started switching it off at night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9362"/>
            <a:ext cx="10515600" cy="4023863"/>
          </a:xfrm>
        </p:spPr>
      </p:pic>
    </p:spTree>
    <p:extLst>
      <p:ext uri="{BB962C8B-B14F-4D97-AF65-F5344CB8AC3E}">
        <p14:creationId xmlns:p14="http://schemas.microsoft.com/office/powerpoint/2010/main" val="383228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Coffee Machine</a:t>
            </a:r>
            <a:br>
              <a:rPr lang="en-GB" dirty="0"/>
            </a:br>
            <a:r>
              <a:rPr lang="en-GB" sz="1800" dirty="0"/>
              <a:t>After they started switching it off at night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1044"/>
            <a:ext cx="10515600" cy="4000499"/>
          </a:xfrm>
        </p:spPr>
      </p:pic>
      <p:sp>
        <p:nvSpPr>
          <p:cNvPr id="5" name="Rectangle 4"/>
          <p:cNvSpPr/>
          <p:nvPr/>
        </p:nvSpPr>
        <p:spPr>
          <a:xfrm rot="20198172">
            <a:off x="2329561" y="1907085"/>
            <a:ext cx="60959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4kWhr saved per day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462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 how often it cycles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1044"/>
            <a:ext cx="10515600" cy="4000499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8154955" y="1690688"/>
            <a:ext cx="905070" cy="3021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74564" y="1321356"/>
            <a:ext cx="474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See how often it cycles – Insulation must be crap</a:t>
            </a:r>
          </a:p>
        </p:txBody>
      </p:sp>
    </p:spTree>
    <p:extLst>
      <p:ext uri="{BB962C8B-B14F-4D97-AF65-F5344CB8AC3E}">
        <p14:creationId xmlns:p14="http://schemas.microsoft.com/office/powerpoint/2010/main" val="2966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Single Channel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43400" cy="4351338"/>
          </a:xfrm>
        </p:spPr>
        <p:txBody>
          <a:bodyPr/>
          <a:lstStyle/>
          <a:p>
            <a:r>
              <a:rPr lang="en-GB" dirty="0" smtClean="0"/>
              <a:t>Only gives very limited info</a:t>
            </a:r>
          </a:p>
          <a:p>
            <a:r>
              <a:rPr lang="en-GB" dirty="0" smtClean="0"/>
              <a:t>Can you see the washing machine in 223kW ?</a:t>
            </a:r>
          </a:p>
          <a:p>
            <a:r>
              <a:rPr lang="en-GB" dirty="0" smtClean="0"/>
              <a:t>No</a:t>
            </a:r>
          </a:p>
          <a:p>
            <a:r>
              <a:rPr lang="en-GB" dirty="0" smtClean="0"/>
              <a:t>So how can you tell what's costing you the money!</a:t>
            </a:r>
          </a:p>
          <a:p>
            <a:r>
              <a:rPr lang="en-GB" dirty="0" smtClean="0"/>
              <a:t>Yes the kettle blips the display up but only for a few seconds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695" y="1520859"/>
            <a:ext cx="5636470" cy="316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 comparing March &amp; April</a:t>
            </a:r>
            <a:br>
              <a:rPr lang="en-GB" dirty="0"/>
            </a:br>
            <a:r>
              <a:rPr lang="en-GB" dirty="0"/>
              <a:t>Shows the 26.5% saving achieved in Mar-Apr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2716"/>
            <a:ext cx="10515600" cy="4077156"/>
          </a:xfrm>
        </p:spPr>
      </p:pic>
      <p:sp>
        <p:nvSpPr>
          <p:cNvPr id="5" name="Rectangle 4"/>
          <p:cNvSpPr/>
          <p:nvPr/>
        </p:nvSpPr>
        <p:spPr>
          <a:xfrm>
            <a:off x="838200" y="1958780"/>
            <a:ext cx="2117035" cy="62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95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1883" y="11666"/>
            <a:ext cx="7390117" cy="6846334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5448914">
            <a:off x="3591885" y="659251"/>
            <a:ext cx="869447" cy="2765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03276" y="2430971"/>
            <a:ext cx="44133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Example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These lights are STILL tungsten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They are using 7x 116W = 812W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They are 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From 7am to 12pm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17 hours / day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THAT’S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13,804kWh   per day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£</a:t>
            </a:r>
            <a:r>
              <a:rPr lang="en-GB" dirty="0" smtClean="0"/>
              <a:t>2/day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861" y="327803"/>
            <a:ext cx="10515600" cy="1325563"/>
          </a:xfrm>
        </p:spPr>
        <p:txBody>
          <a:bodyPr/>
          <a:lstStyle/>
          <a:p>
            <a:r>
              <a:rPr lang="en-GB" dirty="0"/>
              <a:t>Data presentation</a:t>
            </a:r>
          </a:p>
        </p:txBody>
      </p:sp>
      <p:sp>
        <p:nvSpPr>
          <p:cNvPr id="6" name="Rectangle 5"/>
          <p:cNvSpPr/>
          <p:nvPr/>
        </p:nvSpPr>
        <p:spPr>
          <a:xfrm rot="20003080">
            <a:off x="127190" y="2021124"/>
            <a:ext cx="1193761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They are Going for 50% Saving</a:t>
            </a:r>
          </a:p>
          <a:p>
            <a:pPr algn="ctr"/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Putting in low energy equipment</a:t>
            </a:r>
          </a:p>
        </p:txBody>
      </p:sp>
    </p:spTree>
    <p:extLst>
      <p:ext uri="{BB962C8B-B14F-4D97-AF65-F5344CB8AC3E}">
        <p14:creationId xmlns:p14="http://schemas.microsoft.com/office/powerpoint/2010/main" val="222993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Using the ‘Knowledge’ of consumption</a:t>
            </a:r>
            <a:br>
              <a:rPr lang="en-GB" dirty="0"/>
            </a:br>
            <a:r>
              <a:rPr lang="en-GB" sz="2400" dirty="0"/>
              <a:t>Graze management will select low energy equipment </a:t>
            </a:r>
            <a:r>
              <a:rPr lang="en-GB" sz="3600" b="1" dirty="0">
                <a:solidFill>
                  <a:srgbClr val="FF0000"/>
                </a:solidFill>
              </a:rPr>
              <a:t>THAT WORKS</a:t>
            </a:r>
            <a:r>
              <a:rPr lang="en-GB" sz="3600" dirty="0"/>
              <a:t> </a:t>
            </a:r>
            <a:r>
              <a:rPr lang="en-GB" sz="2400" dirty="0"/>
              <a:t>&amp; evaluate results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17273" cy="4351338"/>
          </a:xfrm>
        </p:spPr>
        <p:txBody>
          <a:bodyPr/>
          <a:lstStyle/>
          <a:p>
            <a:r>
              <a:rPr lang="en-GB" dirty="0"/>
              <a:t>Cellar cooling</a:t>
            </a:r>
          </a:p>
          <a:p>
            <a:r>
              <a:rPr lang="en-GB" dirty="0"/>
              <a:t>At night (6pm-6am) you would expect the cooling in the cellar to very low consumption.</a:t>
            </a:r>
          </a:p>
          <a:p>
            <a:r>
              <a:rPr lang="en-GB" dirty="0"/>
              <a:t>Its not 9.2kWh / night !!!!!! 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449" y="2056359"/>
            <a:ext cx="4439270" cy="2372056"/>
          </a:xfrm>
          <a:prstGeom prst="rect">
            <a:avLst/>
          </a:prstGeom>
          <a:effectLst>
            <a:outerShdw blurRad="342900" dist="38100" dir="8100000" sx="103000" sy="103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5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Cellar overall power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1395"/>
            <a:ext cx="10515600" cy="3999798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2332653" y="2001395"/>
            <a:ext cx="130628" cy="2290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1927" y="1327817"/>
            <a:ext cx="923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Why is the cellar chiller using electricity at night in May? – the outside temp is 10’C average !!!!!!</a:t>
            </a:r>
          </a:p>
          <a:p>
            <a:r>
              <a:rPr lang="en-GB" dirty="0"/>
              <a:t>Even after they put in the curtain.</a:t>
            </a:r>
          </a:p>
        </p:txBody>
      </p:sp>
      <p:sp>
        <p:nvSpPr>
          <p:cNvPr id="9" name="Rectangle 8"/>
          <p:cNvSpPr/>
          <p:nvPr/>
        </p:nvSpPr>
        <p:spPr>
          <a:xfrm>
            <a:off x="3178042" y="5539528"/>
            <a:ext cx="7683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91.47kWhrs / day in cellar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382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0151" cy="1325563"/>
          </a:xfrm>
        </p:spPr>
        <p:txBody>
          <a:bodyPr>
            <a:noAutofit/>
          </a:bodyPr>
          <a:lstStyle/>
          <a:p>
            <a:r>
              <a:rPr lang="en-GB" sz="2800" dirty="0"/>
              <a:t>At Night the outside air temp is LOW</a:t>
            </a:r>
            <a:br>
              <a:rPr lang="en-GB" sz="2800" dirty="0"/>
            </a:br>
            <a:r>
              <a:rPr lang="en-GB" sz="2800" dirty="0"/>
              <a:t>Typically below 8°C, therefore you would expect the cooling to be FREE !!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4913"/>
            <a:ext cx="10515600" cy="4095062"/>
          </a:xfrm>
        </p:spPr>
      </p:pic>
      <p:sp>
        <p:nvSpPr>
          <p:cNvPr id="5" name="Oval 4"/>
          <p:cNvSpPr/>
          <p:nvPr/>
        </p:nvSpPr>
        <p:spPr>
          <a:xfrm>
            <a:off x="1204332" y="3791415"/>
            <a:ext cx="4226312" cy="201837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8731404" y="3791415"/>
            <a:ext cx="2622396" cy="201837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434576" y="1366737"/>
            <a:ext cx="89210" cy="2174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802459" y="1366737"/>
            <a:ext cx="4586868" cy="233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91376" y="1873405"/>
            <a:ext cx="2626112" cy="6610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6601523" y="1511025"/>
            <a:ext cx="3122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As you can see it is far from FREE</a:t>
            </a:r>
          </a:p>
        </p:txBody>
      </p:sp>
    </p:spTree>
    <p:extLst>
      <p:ext uri="{BB962C8B-B14F-4D97-AF65-F5344CB8AC3E}">
        <p14:creationId xmlns:p14="http://schemas.microsoft.com/office/powerpoint/2010/main" val="299262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573429" cy="1325563"/>
          </a:xfrm>
        </p:spPr>
        <p:txBody>
          <a:bodyPr>
            <a:normAutofit/>
          </a:bodyPr>
          <a:lstStyle/>
          <a:p>
            <a:r>
              <a:rPr lang="en-GB" dirty="0"/>
              <a:t>Almost free cooling</a:t>
            </a:r>
            <a:br>
              <a:rPr lang="en-GB" dirty="0"/>
            </a:br>
            <a:r>
              <a:rPr lang="en-GB" sz="2800" i="1" dirty="0"/>
              <a:t>Draws cool air in from outside &amp; shuts the compressor 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13134" cy="4351338"/>
          </a:xfrm>
        </p:spPr>
        <p:txBody>
          <a:bodyPr>
            <a:normAutofit/>
          </a:bodyPr>
          <a:lstStyle/>
          <a:p>
            <a:r>
              <a:rPr lang="en-GB" dirty="0"/>
              <a:t>J&amp;E Say the typical installed cost is £980*</a:t>
            </a:r>
          </a:p>
          <a:p>
            <a:r>
              <a:rPr lang="en-GB" dirty="0"/>
              <a:t>We anticipate Graze could recoup the money within 2½ years.</a:t>
            </a:r>
            <a:br>
              <a:rPr lang="en-GB" dirty="0"/>
            </a:br>
            <a:r>
              <a:rPr lang="en-GB" dirty="0"/>
              <a:t>Based upon days/nights when temp is below 8°C</a:t>
            </a:r>
          </a:p>
          <a:p>
            <a:pPr lvl="1"/>
            <a:r>
              <a:rPr lang="en-GB" dirty="0"/>
              <a:t>Dec ,Jan &amp; Feb all day saving (&lt;8°C)</a:t>
            </a:r>
          </a:p>
          <a:p>
            <a:pPr lvl="1"/>
            <a:r>
              <a:rPr lang="en-GB" dirty="0"/>
              <a:t>Mar, Apr, May, Oct, Nov Nigh Only (&lt;8°C)</a:t>
            </a:r>
          </a:p>
          <a:p>
            <a:pPr lvl="1"/>
            <a:r>
              <a:rPr lang="en-GB" dirty="0"/>
              <a:t>Projected Saving – 2,915kWh = £408/year</a:t>
            </a:r>
          </a:p>
          <a:p>
            <a:r>
              <a:rPr lang="en-GB" dirty="0"/>
              <a:t>This will also prolong the life of your cellar cooling system as it will operate much less time.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871" y="3698138"/>
            <a:ext cx="2857500" cy="2695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334" y="365125"/>
            <a:ext cx="21717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8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</a:t>
            </a:r>
            <a:r>
              <a:rPr lang="en-GB" dirty="0" smtClean="0"/>
              <a:t>presentation &amp; Analysis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656110" cy="4351338"/>
          </a:xfrm>
        </p:spPr>
        <p:txBody>
          <a:bodyPr/>
          <a:lstStyle/>
          <a:p>
            <a:r>
              <a:rPr lang="en-GB" dirty="0"/>
              <a:t>This is what it’s all about</a:t>
            </a:r>
          </a:p>
          <a:p>
            <a:pPr lvl="1"/>
            <a:r>
              <a:rPr lang="en-GB" dirty="0"/>
              <a:t>Easy access to the web </a:t>
            </a:r>
          </a:p>
          <a:p>
            <a:pPr lvl="1"/>
            <a:r>
              <a:rPr lang="en-GB" dirty="0"/>
              <a:t>Gives the user all the information they </a:t>
            </a:r>
            <a:r>
              <a:rPr lang="en-GB" dirty="0" smtClean="0"/>
              <a:t>need</a:t>
            </a:r>
          </a:p>
          <a:p>
            <a:pPr lvl="1"/>
            <a:r>
              <a:rPr lang="en-GB" dirty="0" smtClean="0"/>
              <a:t>‘Smart’ analysis of data &amp; </a:t>
            </a:r>
            <a:r>
              <a:rPr lang="en-GB" dirty="0" err="1" smtClean="0"/>
              <a:t>recomendations</a:t>
            </a:r>
            <a:endParaRPr lang="en-GB" dirty="0" smtClean="0"/>
          </a:p>
          <a:p>
            <a:pPr lvl="1"/>
            <a:r>
              <a:rPr lang="en-GB" dirty="0" smtClean="0"/>
              <a:t>Professional analysis of the data available</a:t>
            </a:r>
            <a:endParaRPr lang="en-GB" dirty="0"/>
          </a:p>
        </p:txBody>
      </p:sp>
      <p:pic>
        <p:nvPicPr>
          <p:cNvPr id="9222" name="Picture 6" descr="https://www.utilitywise.com/wp-content/uploads/2015/08/Energy-Monitoring-and-Targeting-from-Utilityw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69" y="2631233"/>
            <a:ext cx="7097987" cy="399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28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 This </a:t>
            </a:r>
            <a:r>
              <a:rPr lang="en-GB" dirty="0" smtClean="0"/>
              <a:t>Rubbish</a:t>
            </a:r>
            <a:br>
              <a:rPr lang="en-GB" dirty="0" smtClean="0"/>
            </a:br>
            <a:r>
              <a:rPr lang="en-GB" sz="2800" dirty="0" smtClean="0"/>
              <a:t>from smart meters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06" y="3141241"/>
            <a:ext cx="3687147" cy="144008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much can these tiny graphs tell anybody?</a:t>
            </a:r>
          </a:p>
        </p:txBody>
      </p:sp>
      <p:pic>
        <p:nvPicPr>
          <p:cNvPr id="10242" name="Picture 2" descr="http://www.whitehorse.vic.gov.au/IgnitionSuite/uploads/images/Electricity%20B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77" y="385217"/>
            <a:ext cx="5836169" cy="605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786604" y="3741576"/>
            <a:ext cx="3489649" cy="1101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78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899" y="-19973"/>
            <a:ext cx="9655938" cy="687797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5234" y="365125"/>
            <a:ext cx="1988666" cy="3656369"/>
          </a:xfrm>
        </p:spPr>
        <p:txBody>
          <a:bodyPr>
            <a:normAutofit/>
          </a:bodyPr>
          <a:lstStyle/>
          <a:p>
            <a:r>
              <a:rPr lang="en-GB" dirty="0" smtClean="0"/>
              <a:t>This is</a:t>
            </a:r>
            <a:br>
              <a:rPr lang="en-GB" dirty="0" smtClean="0"/>
            </a:br>
            <a:r>
              <a:rPr lang="en-GB" dirty="0" smtClean="0"/>
              <a:t>a LOT</a:t>
            </a:r>
            <a:br>
              <a:rPr lang="en-GB" dirty="0" smtClean="0"/>
            </a:br>
            <a:r>
              <a:rPr lang="en-GB" dirty="0" smtClean="0"/>
              <a:t>more useful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1510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2165"/>
            <a:ext cx="12192000" cy="975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6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25" y="126934"/>
            <a:ext cx="10515600" cy="1325563"/>
          </a:xfrm>
        </p:spPr>
        <p:txBody>
          <a:bodyPr/>
          <a:lstStyle/>
          <a:p>
            <a:r>
              <a:rPr lang="en-GB" dirty="0" smtClean="0"/>
              <a:t>Not the way to go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" y="1576873"/>
            <a:ext cx="12205949" cy="52811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225" y="1287624"/>
            <a:ext cx="702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How can users guess where the power’s going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389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Opportunity to analyse the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22327" cy="4351338"/>
          </a:xfrm>
        </p:spPr>
        <p:txBody>
          <a:bodyPr/>
          <a:lstStyle/>
          <a:p>
            <a:r>
              <a:rPr lang="en-GB" dirty="0" smtClean="0"/>
              <a:t>Can be done; by ‘learning’ apps</a:t>
            </a:r>
          </a:p>
          <a:p>
            <a:r>
              <a:rPr lang="en-GB" dirty="0" smtClean="0"/>
              <a:t>Can be done; by ‘learning’ centralised software</a:t>
            </a:r>
          </a:p>
          <a:p>
            <a:r>
              <a:rPr lang="en-GB" dirty="0" smtClean="0"/>
              <a:t>Can be done; lead by ‘learning’ human ‘analysts’</a:t>
            </a:r>
            <a:endParaRPr lang="en-GB" dirty="0"/>
          </a:p>
        </p:txBody>
      </p:sp>
      <p:pic>
        <p:nvPicPr>
          <p:cNvPr id="1026" name="Picture 2" descr="http://www.cliparts101.com/files/468/E4C2E989B6E14158CA6AE9A44D3BCB18/MAIN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708" y="342411"/>
            <a:ext cx="2158448" cy="215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icturesof.net/_images_300/A_Colorful_Cartoon_Professor_Confused_About_and_Electrical_Cord_Royalty_Free_Clipart_Picture_100521-012000-5410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74" y="4001294"/>
            <a:ext cx="28575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55029" y="2635796"/>
            <a:ext cx="4843291" cy="384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fficerreports.com/blog/wp-content/uploads/2013/06/security-guard-smartphone-ap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365125"/>
            <a:ext cx="8039100" cy="598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40290" cy="4351338"/>
          </a:xfrm>
        </p:spPr>
        <p:txBody>
          <a:bodyPr/>
          <a:lstStyle/>
          <a:p>
            <a:r>
              <a:rPr lang="en-GB" dirty="0"/>
              <a:t>Free app for every user</a:t>
            </a:r>
          </a:p>
          <a:p>
            <a:r>
              <a:rPr lang="en-GB" dirty="0"/>
              <a:t>Displaying the usage live </a:t>
            </a:r>
          </a:p>
          <a:p>
            <a:r>
              <a:rPr lang="en-GB" dirty="0"/>
              <a:t>Historical data</a:t>
            </a:r>
          </a:p>
          <a:p>
            <a:r>
              <a:rPr lang="en-GB" dirty="0"/>
              <a:t>Analysis</a:t>
            </a:r>
          </a:p>
          <a:p>
            <a:endParaRPr lang="en-GB" dirty="0"/>
          </a:p>
          <a:p>
            <a:r>
              <a:rPr lang="en-GB" dirty="0"/>
              <a:t>Follow on Facebook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Better Still   - An App</a:t>
            </a:r>
          </a:p>
        </p:txBody>
      </p:sp>
    </p:spTree>
    <p:extLst>
      <p:ext uri="{BB962C8B-B14F-4D97-AF65-F5344CB8AC3E}">
        <p14:creationId xmlns:p14="http://schemas.microsoft.com/office/powerpoint/2010/main" val="101692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Also Logged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Gas</a:t>
            </a:r>
          </a:p>
          <a:p>
            <a:r>
              <a:rPr lang="en-GB" dirty="0" smtClean="0"/>
              <a:t>Water</a:t>
            </a:r>
          </a:p>
          <a:p>
            <a:r>
              <a:rPr lang="en-GB" dirty="0" smtClean="0"/>
              <a:t>Micro generators e.g. Solar &amp; Wind</a:t>
            </a:r>
          </a:p>
          <a:p>
            <a:r>
              <a:rPr lang="en-GB" dirty="0" smtClean="0"/>
              <a:t>Electricity</a:t>
            </a:r>
          </a:p>
          <a:p>
            <a:pPr lvl="1"/>
            <a:r>
              <a:rPr lang="en-GB" dirty="0" smtClean="0"/>
              <a:t>Power Factor</a:t>
            </a:r>
          </a:p>
          <a:p>
            <a:pPr lvl="1"/>
            <a:r>
              <a:rPr lang="en-GB" dirty="0" smtClean="0"/>
              <a:t>Voltage, frequency, Current, real/apparent power</a:t>
            </a:r>
          </a:p>
          <a:p>
            <a:pPr lvl="1"/>
            <a:r>
              <a:rPr lang="en-GB" dirty="0" smtClean="0"/>
              <a:t>Solar, wind, hydro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Gas - May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32324"/>
            <a:ext cx="10515600" cy="3937940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979714" y="1703610"/>
            <a:ext cx="1175657" cy="3512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927" y="1327817"/>
            <a:ext cx="331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What’s using gas at night in May?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40194" y="1052865"/>
            <a:ext cx="7176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What starts at 6am and cycles? It MUST be inefficient if it’s cycling like that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880710" y="1422197"/>
            <a:ext cx="801633" cy="3327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56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Voltage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3581"/>
            <a:ext cx="10515600" cy="4115426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5822302" y="1293063"/>
            <a:ext cx="867747" cy="2215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74025" y="704740"/>
            <a:ext cx="3311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Voltage good so OK for induction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Also low losses in feed cable</a:t>
            </a:r>
          </a:p>
        </p:txBody>
      </p:sp>
    </p:spTree>
    <p:extLst>
      <p:ext uri="{BB962C8B-B14F-4D97-AF65-F5344CB8AC3E}">
        <p14:creationId xmlns:p14="http://schemas.microsoft.com/office/powerpoint/2010/main" val="328366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Frequency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2642"/>
            <a:ext cx="10515600" cy="4037303"/>
          </a:xfrm>
        </p:spPr>
      </p:pic>
    </p:spTree>
    <p:extLst>
      <p:ext uri="{BB962C8B-B14F-4D97-AF65-F5344CB8AC3E}">
        <p14:creationId xmlns:p14="http://schemas.microsoft.com/office/powerpoint/2010/main" val="62945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Blockchain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450633" cy="4780448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Created for </a:t>
            </a:r>
            <a:r>
              <a:rPr lang="en-GB" dirty="0" err="1" smtClean="0"/>
              <a:t>BitCoin</a:t>
            </a:r>
            <a:endParaRPr lang="en-GB" dirty="0" smtClean="0"/>
          </a:p>
          <a:p>
            <a:r>
              <a:rPr lang="en-GB" dirty="0" smtClean="0"/>
              <a:t>VERY secure</a:t>
            </a:r>
          </a:p>
          <a:p>
            <a:r>
              <a:rPr lang="en-GB" dirty="0" smtClean="0"/>
              <a:t>Distributed ledger</a:t>
            </a:r>
          </a:p>
          <a:p>
            <a:r>
              <a:rPr lang="en-GB" dirty="0" smtClean="0"/>
              <a:t>POW = Proof of Work</a:t>
            </a:r>
          </a:p>
          <a:p>
            <a:pPr lvl="1"/>
            <a:r>
              <a:rPr lang="en-GB" dirty="0"/>
              <a:t>A </a:t>
            </a:r>
            <a:r>
              <a:rPr lang="en-GB" b="1" dirty="0"/>
              <a:t>proof of work</a:t>
            </a:r>
            <a:r>
              <a:rPr lang="en-GB" dirty="0"/>
              <a:t> is a piece of data which is difficult (costly, time-consuming) to produce but easy for others to verify and which satisfies certain requirements.</a:t>
            </a:r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 err="1" smtClean="0"/>
              <a:t>each&amp;every</a:t>
            </a:r>
            <a:r>
              <a:rPr lang="en-GB" dirty="0" smtClean="0"/>
              <a:t> Meter could buy the electricity in small blocks as and when needed</a:t>
            </a:r>
          </a:p>
          <a:p>
            <a:r>
              <a:rPr lang="en-GB" dirty="0" smtClean="0"/>
              <a:t>End of the Big Six !!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472" y="2828633"/>
            <a:ext cx="5267325" cy="3514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266" y="365125"/>
            <a:ext cx="1792563" cy="179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0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4196"/>
            <a:ext cx="6946533" cy="52438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 smtClean="0">
                <a:solidFill>
                  <a:srgbClr val="0070C0"/>
                </a:solidFill>
              </a:rPr>
              <a:t>Q &amp; A        </a:t>
            </a:r>
            <a:r>
              <a:rPr lang="en-GB" i="1" dirty="0" smtClean="0"/>
              <a:t>Any Questions?</a:t>
            </a:r>
            <a:endParaRPr lang="en-GB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8289">
            <a:off x="9845794" y="179261"/>
            <a:ext cx="1956027" cy="295652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946534" y="3489649"/>
            <a:ext cx="4407266" cy="2971274"/>
          </a:xfrm>
        </p:spPr>
        <p:txBody>
          <a:bodyPr>
            <a:normAutofit/>
          </a:bodyPr>
          <a:lstStyle/>
          <a:p>
            <a:r>
              <a:rPr lang="en-GB" dirty="0" smtClean="0"/>
              <a:t>For more info</a:t>
            </a:r>
            <a:br>
              <a:rPr lang="en-GB" dirty="0" smtClean="0"/>
            </a:br>
            <a:r>
              <a:rPr lang="en-GB" dirty="0" smtClean="0"/>
              <a:t>contact </a:t>
            </a:r>
            <a:br>
              <a:rPr lang="en-GB" dirty="0" smtClean="0"/>
            </a:br>
            <a:r>
              <a:rPr lang="en-GB" dirty="0" smtClean="0"/>
              <a:t>‘Professor Spark’</a:t>
            </a:r>
            <a:endParaRPr lang="en-GB" dirty="0"/>
          </a:p>
          <a:p>
            <a:r>
              <a:rPr lang="en-GB" dirty="0" smtClean="0"/>
              <a:t>Tel </a:t>
            </a:r>
          </a:p>
          <a:p>
            <a:pPr lvl="1"/>
            <a:r>
              <a:rPr lang="en-GB" dirty="0" smtClean="0">
                <a:solidFill>
                  <a:srgbClr val="0070C0"/>
                </a:solidFill>
              </a:rPr>
              <a:t>+44 (0)1285 643582</a:t>
            </a:r>
          </a:p>
          <a:p>
            <a:pPr lvl="1"/>
            <a:r>
              <a:rPr lang="en-GB" dirty="0" smtClean="0"/>
              <a:t>Simon Clegg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746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992" y="2709045"/>
            <a:ext cx="7260965" cy="3206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551" y="235954"/>
            <a:ext cx="5156718" cy="70789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Smart Metering</a:t>
            </a:r>
            <a:endParaRPr lang="en-GB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45902" y="1271534"/>
            <a:ext cx="3020015" cy="4292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/>
              <a:t>multi-channel</a:t>
            </a:r>
            <a:endParaRPr lang="en-GB" sz="3600" dirty="0"/>
          </a:p>
        </p:txBody>
      </p:sp>
      <p:sp>
        <p:nvSpPr>
          <p:cNvPr id="8" name="Rectangle 7"/>
          <p:cNvSpPr/>
          <p:nvPr/>
        </p:nvSpPr>
        <p:spPr>
          <a:xfrm>
            <a:off x="1869485" y="2709045"/>
            <a:ext cx="812956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THIS IS WHY</a:t>
            </a:r>
            <a:endParaRPr lang="en-US" sz="115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59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Graze Wine Bar Cirencester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0519" y="1652874"/>
            <a:ext cx="5853742" cy="4940644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5" name="TextBox 4"/>
          <p:cNvSpPr txBox="1"/>
          <p:nvPr/>
        </p:nvSpPr>
        <p:spPr>
          <a:xfrm>
            <a:off x="730322" y="1929678"/>
            <a:ext cx="38265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Installed multi-channel </a:t>
            </a:r>
            <a:r>
              <a:rPr lang="en-GB" dirty="0" smtClean="0"/>
              <a:t>Eddie 2 years ago.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3Phase dist. in Cellar 1 in Kitchen (24cct)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sent to internet over cable &amp; owners own </a:t>
            </a:r>
            <a:r>
              <a:rPr lang="en-GB" dirty="0" smtClean="0"/>
              <a:t>broadband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Just by identifying the large users of power the manager (Jay) was able to cut consumption by 26.5%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555" y="4090957"/>
            <a:ext cx="2633441" cy="21149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20003080">
            <a:off x="479035" y="3536959"/>
            <a:ext cx="1146324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26.5% saving with NO OUTLAY</a:t>
            </a:r>
          </a:p>
        </p:txBody>
      </p:sp>
    </p:spTree>
    <p:extLst>
      <p:ext uri="{BB962C8B-B14F-4D97-AF65-F5344CB8AC3E}">
        <p14:creationId xmlns:p14="http://schemas.microsoft.com/office/powerpoint/2010/main" val="42675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257939" cy="4351338"/>
          </a:xfrm>
        </p:spPr>
        <p:txBody>
          <a:bodyPr/>
          <a:lstStyle/>
          <a:p>
            <a:r>
              <a:rPr lang="en-GB" dirty="0" smtClean="0"/>
              <a:t>Example of savings possible by using Dis-aggregated </a:t>
            </a:r>
            <a:br>
              <a:rPr lang="en-GB" dirty="0" smtClean="0"/>
            </a:br>
            <a:r>
              <a:rPr lang="en-GB" dirty="0" smtClean="0"/>
              <a:t>data</a:t>
            </a:r>
          </a:p>
          <a:p>
            <a:r>
              <a:rPr lang="en-GB" dirty="0" smtClean="0"/>
              <a:t>The user needs to see exactly where the energy is going</a:t>
            </a:r>
          </a:p>
          <a:p>
            <a:endParaRPr lang="en-GB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826346"/>
              </p:ext>
            </p:extLst>
          </p:nvPr>
        </p:nvGraphicFramePr>
        <p:xfrm>
          <a:off x="5938809" y="248616"/>
          <a:ext cx="5669613" cy="445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CorelDRAW" r:id="rId3" imgW="7260822" imgH="5707047" progId="CorelDraw.Graphic.16">
                  <p:embed/>
                </p:oleObj>
              </mc:Choice>
              <mc:Fallback>
                <p:oleObj name="CorelDRAW" r:id="rId3" imgW="7260822" imgH="5707047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38809" y="248616"/>
                        <a:ext cx="5669613" cy="445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349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Who, What, Where, Why, When?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44747" cy="4351338"/>
          </a:xfrm>
        </p:spPr>
        <p:txBody>
          <a:bodyPr/>
          <a:lstStyle/>
          <a:p>
            <a:r>
              <a:rPr lang="en-GB" dirty="0" smtClean="0"/>
              <a:t>In March the managers at Graze Wine Bar asked if we could analyse their consumption </a:t>
            </a:r>
          </a:p>
          <a:p>
            <a:r>
              <a:rPr lang="en-GB" dirty="0" smtClean="0"/>
              <a:t>They were concerned at their high energy bills</a:t>
            </a:r>
          </a:p>
          <a:p>
            <a:r>
              <a:rPr lang="en-GB" dirty="0" smtClean="0"/>
              <a:t>They were right to be worried</a:t>
            </a:r>
          </a:p>
          <a:p>
            <a:pPr lvl="1"/>
            <a:r>
              <a:rPr lang="en-GB" dirty="0" smtClean="0"/>
              <a:t>Their electricity alone was</a:t>
            </a:r>
          </a:p>
          <a:p>
            <a:pPr lvl="2"/>
            <a:r>
              <a:rPr lang="en-GB" dirty="0" smtClean="0"/>
              <a:t>11,127 kWh = £1,780.32/month</a:t>
            </a:r>
          </a:p>
          <a:p>
            <a:pPr lvl="1"/>
            <a:r>
              <a:rPr lang="en-GB" sz="3600" b="1" dirty="0" smtClean="0">
                <a:solidFill>
                  <a:srgbClr val="FF0000"/>
                </a:solidFill>
              </a:rPr>
              <a:t>THAT’S   £21,363    ANNUALLY  !!</a:t>
            </a:r>
            <a:endParaRPr lang="en-GB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797737"/>
              </p:ext>
            </p:extLst>
          </p:nvPr>
        </p:nvGraphicFramePr>
        <p:xfrm>
          <a:off x="8409518" y="3691613"/>
          <a:ext cx="3414730" cy="2683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CorelDRAW" r:id="rId3" imgW="7677360" imgH="6162840" progId="CorelDraw.Graphic.16">
                  <p:embed/>
                </p:oleObj>
              </mc:Choice>
              <mc:Fallback>
                <p:oleObj name="CorelDRAW" r:id="rId3" imgW="7677360" imgH="616284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09518" y="3691613"/>
                        <a:ext cx="3414730" cy="2683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11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What, Where, Why, When?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44747" cy="4351338"/>
          </a:xfrm>
        </p:spPr>
        <p:txBody>
          <a:bodyPr/>
          <a:lstStyle/>
          <a:p>
            <a:r>
              <a:rPr lang="en-GB" dirty="0" smtClean="0"/>
              <a:t>Using the output of Eddie</a:t>
            </a:r>
          </a:p>
          <a:p>
            <a:r>
              <a:rPr lang="en-GB" dirty="0" smtClean="0"/>
              <a:t>We could immediately see where power was wasted</a:t>
            </a:r>
          </a:p>
          <a:p>
            <a:r>
              <a:rPr lang="en-GB" dirty="0" smtClean="0"/>
              <a:t>The obvious ones were</a:t>
            </a:r>
          </a:p>
          <a:p>
            <a:pPr lvl="1"/>
            <a:r>
              <a:rPr lang="en-GB" dirty="0" smtClean="0"/>
              <a:t>Cellar chiller &amp; lights</a:t>
            </a:r>
          </a:p>
          <a:p>
            <a:pPr lvl="1"/>
            <a:r>
              <a:rPr lang="en-GB" dirty="0" smtClean="0"/>
              <a:t>Coffee machine on all night</a:t>
            </a:r>
          </a:p>
          <a:p>
            <a:pPr lvl="1"/>
            <a:r>
              <a:rPr lang="en-GB" dirty="0" smtClean="0"/>
              <a:t>‘Pass’ (heated shelf) left on all day</a:t>
            </a:r>
          </a:p>
          <a:p>
            <a:pPr lvl="1"/>
            <a:r>
              <a:rPr lang="en-GB" dirty="0" smtClean="0"/>
              <a:t>Bar overhead lights</a:t>
            </a:r>
          </a:p>
          <a:p>
            <a:r>
              <a:rPr lang="en-GB" dirty="0" smtClean="0"/>
              <a:t>Later we looked closer, but these will do for starters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797737"/>
              </p:ext>
            </p:extLst>
          </p:nvPr>
        </p:nvGraphicFramePr>
        <p:xfrm>
          <a:off x="8409518" y="3691613"/>
          <a:ext cx="3414730" cy="2683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CorelDRAW" r:id="rId3" imgW="7677360" imgH="6162840" progId="CorelDraw.Graphic.16">
                  <p:embed/>
                </p:oleObj>
              </mc:Choice>
              <mc:Fallback>
                <p:oleObj name="CorelDRAW" r:id="rId3" imgW="7677360" imgH="616284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09518" y="3691613"/>
                        <a:ext cx="3414730" cy="2683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201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7"/>
          <a:stretch/>
        </p:blipFill>
        <p:spPr>
          <a:xfrm>
            <a:off x="874612" y="3806674"/>
            <a:ext cx="10515600" cy="305132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6411"/>
          <a:stretch/>
        </p:blipFill>
        <p:spPr>
          <a:xfrm>
            <a:off x="874612" y="869377"/>
            <a:ext cx="10516511" cy="296998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21410" y="4856334"/>
            <a:ext cx="215401" cy="704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88381" y="4487002"/>
            <a:ext cx="331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Good reduction at night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883456" y="4208695"/>
            <a:ext cx="186613" cy="1081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77285" y="3839363"/>
            <a:ext cx="283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Even better reduction in day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523" y="214605"/>
            <a:ext cx="10515600" cy="391886"/>
          </a:xfrm>
        </p:spPr>
        <p:txBody>
          <a:bodyPr>
            <a:normAutofit fontScale="90000"/>
          </a:bodyPr>
          <a:lstStyle/>
          <a:p>
            <a:r>
              <a:rPr lang="en-GB" dirty="0"/>
              <a:t>Electricity </a:t>
            </a:r>
            <a:r>
              <a:rPr lang="en-GB" dirty="0" smtClean="0"/>
              <a:t>– March compared to May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572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5604</TotalTime>
  <Words>763</Words>
  <Application>Microsoft Office PowerPoint</Application>
  <PresentationFormat>Widescreen</PresentationFormat>
  <Paragraphs>160</Paragraphs>
  <Slides>37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CorelDRAW</vt:lpstr>
      <vt:lpstr>Smart Metering</vt:lpstr>
      <vt:lpstr>Single Channel</vt:lpstr>
      <vt:lpstr>Not the way to go</vt:lpstr>
      <vt:lpstr>Smart Metering</vt:lpstr>
      <vt:lpstr>Graze Wine Bar Cirencester</vt:lpstr>
      <vt:lpstr>Example</vt:lpstr>
      <vt:lpstr>Who, What, Where, Why, When?</vt:lpstr>
      <vt:lpstr>The What, Where, Why, When?</vt:lpstr>
      <vt:lpstr>Electricity – March compared to May</vt:lpstr>
      <vt:lpstr>Early big changes</vt:lpstr>
      <vt:lpstr>Cellar Lights An example small but important</vt:lpstr>
      <vt:lpstr>Smallish Changes</vt:lpstr>
      <vt:lpstr>Pass through (plate heater) Another example BUT MASSIVE saving</vt:lpstr>
      <vt:lpstr>Coffee Machine !! Even better example</vt:lpstr>
      <vt:lpstr>Is this thing insulated at all?</vt:lpstr>
      <vt:lpstr>The Gov Should Look at!</vt:lpstr>
      <vt:lpstr>Coffee Machine Before they started switching it off at night</vt:lpstr>
      <vt:lpstr>Coffee Machine After they started switching it off at night</vt:lpstr>
      <vt:lpstr>See how often it cycles</vt:lpstr>
      <vt:lpstr>Overall comparing March &amp; April Shows the 26.5% saving achieved in Mar-Apr</vt:lpstr>
      <vt:lpstr>Data presentation</vt:lpstr>
      <vt:lpstr>Using the ‘Knowledge’ of consumption Graze management will select low energy equipment THAT WORKS &amp; evaluate results</vt:lpstr>
      <vt:lpstr>Cellar overall power</vt:lpstr>
      <vt:lpstr>At Night the outside air temp is LOW Typically below 8°C, therefore you would expect the cooling to be FREE !!</vt:lpstr>
      <vt:lpstr>Almost free cooling Draws cool air in from outside &amp; shuts the compressor off</vt:lpstr>
      <vt:lpstr>Data presentation &amp; Analysis</vt:lpstr>
      <vt:lpstr>Not This Rubbish from smart meters</vt:lpstr>
      <vt:lpstr>This is a LOT more useful</vt:lpstr>
      <vt:lpstr>PowerPoint Presentation</vt:lpstr>
      <vt:lpstr>Opportunity to analyse the data</vt:lpstr>
      <vt:lpstr>Better Still   - An App</vt:lpstr>
      <vt:lpstr>Also Logged</vt:lpstr>
      <vt:lpstr>Gas - May</vt:lpstr>
      <vt:lpstr>Voltage</vt:lpstr>
      <vt:lpstr>Frequency</vt:lpstr>
      <vt:lpstr>Blockchain</vt:lpstr>
      <vt:lpstr>Q &amp; A        Any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Clegg</dc:creator>
  <cp:lastModifiedBy>Simon Clegg</cp:lastModifiedBy>
  <cp:revision>137</cp:revision>
  <dcterms:created xsi:type="dcterms:W3CDTF">2016-05-16T12:33:37Z</dcterms:created>
  <dcterms:modified xsi:type="dcterms:W3CDTF">2016-06-29T14:23:51Z</dcterms:modified>
</cp:coreProperties>
</file>